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77" r:id="rId4"/>
    <p:sldId id="540" r:id="rId5"/>
    <p:sldId id="541" r:id="rId6"/>
    <p:sldId id="259" r:id="rId7"/>
    <p:sldId id="544" r:id="rId8"/>
    <p:sldId id="261" r:id="rId9"/>
    <p:sldId id="262" r:id="rId10"/>
    <p:sldId id="263" r:id="rId11"/>
    <p:sldId id="547" r:id="rId12"/>
    <p:sldId id="264" r:id="rId13"/>
    <p:sldId id="265" r:id="rId14"/>
    <p:sldId id="266" r:id="rId15"/>
    <p:sldId id="545" r:id="rId16"/>
    <p:sldId id="267" r:id="rId17"/>
    <p:sldId id="268" r:id="rId18"/>
    <p:sldId id="269" r:id="rId19"/>
    <p:sldId id="555" r:id="rId20"/>
    <p:sldId id="271" r:id="rId21"/>
    <p:sldId id="272" r:id="rId22"/>
    <p:sldId id="273" r:id="rId23"/>
    <p:sldId id="274" r:id="rId24"/>
    <p:sldId id="546" r:id="rId25"/>
    <p:sldId id="275" r:id="rId26"/>
    <p:sldId id="276" r:id="rId27"/>
    <p:sldId id="277" r:id="rId28"/>
    <p:sldId id="278" r:id="rId29"/>
    <p:sldId id="279" r:id="rId30"/>
    <p:sldId id="554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9" r:id="rId39"/>
    <p:sldId id="551" r:id="rId40"/>
    <p:sldId id="571" r:id="rId41"/>
    <p:sldId id="569" r:id="rId42"/>
    <p:sldId id="572" r:id="rId43"/>
    <p:sldId id="552" r:id="rId44"/>
    <p:sldId id="553" r:id="rId45"/>
    <p:sldId id="559" r:id="rId46"/>
    <p:sldId id="560" r:id="rId47"/>
    <p:sldId id="561" r:id="rId48"/>
    <p:sldId id="564" r:id="rId49"/>
    <p:sldId id="563" r:id="rId50"/>
    <p:sldId id="556" r:id="rId51"/>
    <p:sldId id="557" r:id="rId52"/>
    <p:sldId id="562" r:id="rId53"/>
    <p:sldId id="558" r:id="rId54"/>
    <p:sldId id="565" r:id="rId55"/>
    <p:sldId id="566" r:id="rId56"/>
    <p:sldId id="291" r:id="rId57"/>
    <p:sldId id="292" r:id="rId58"/>
    <p:sldId id="293" r:id="rId59"/>
    <p:sldId id="294" r:id="rId60"/>
    <p:sldId id="296" r:id="rId61"/>
    <p:sldId id="297" r:id="rId62"/>
    <p:sldId id="574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7" r:id="rId71"/>
    <p:sldId id="576" r:id="rId72"/>
    <p:sldId id="306" r:id="rId73"/>
    <p:sldId id="308" r:id="rId74"/>
    <p:sldId id="573" r:id="rId75"/>
    <p:sldId id="579" r:id="rId76"/>
    <p:sldId id="575" r:id="rId77"/>
    <p:sldId id="312" r:id="rId78"/>
    <p:sldId id="580" r:id="rId79"/>
    <p:sldId id="584" r:id="rId80"/>
    <p:sldId id="583" r:id="rId81"/>
    <p:sldId id="578" r:id="rId82"/>
    <p:sldId id="585" r:id="rId83"/>
    <p:sldId id="586" r:id="rId84"/>
    <p:sldId id="587" r:id="rId85"/>
    <p:sldId id="295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0"/>
    <p:restoredTop sz="94789"/>
  </p:normalViewPr>
  <p:slideViewPr>
    <p:cSldViewPr snapToGrid="0">
      <p:cViewPr varScale="1">
        <p:scale>
          <a:sx n="112" d="100"/>
          <a:sy n="112" d="100"/>
        </p:scale>
        <p:origin x="1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8/9/25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github.com/wulingyun/CR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_install.R" TargetMode="External"/><Relationship Id="rId2" Type="http://schemas.openxmlformats.org/officeDocument/2006/relationships/hyperlink" Target="https://github.com/npetraco/CRFutil2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9.R" TargetMode="External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2.R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100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image" Target="../media/image9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7" Type="http://schemas.openxmlformats.org/officeDocument/2006/relationships/image" Target="../media/image105.e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emf"/><Relationship Id="rId5" Type="http://schemas.openxmlformats.org/officeDocument/2006/relationships/image" Target="../media/image102.wmf"/><Relationship Id="rId4" Type="http://schemas.openxmlformats.org/officeDocument/2006/relationships/image" Target="../media/image10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wmf"/><Relationship Id="rId3" Type="http://schemas.openxmlformats.org/officeDocument/2006/relationships/image" Target="../media/image129.wmf"/><Relationship Id="rId7" Type="http://schemas.openxmlformats.org/officeDocument/2006/relationships/image" Target="../media/image133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emf"/><Relationship Id="rId4" Type="http://schemas.openxmlformats.org/officeDocument/2006/relationships/image" Target="../media/image14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emf"/><Relationship Id="rId5" Type="http://schemas.openxmlformats.org/officeDocument/2006/relationships/image" Target="../media/image145.emf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42.w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src/contrib/Archive/CRF/" TargetMode="External"/><Relationship Id="rId2" Type="http://schemas.openxmlformats.org/officeDocument/2006/relationships/hyperlink" Target="https://www.cs.ubc.ca/~schmidtm/Software/UGM.html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wmf"/><Relationship Id="rId3" Type="http://schemas.openxmlformats.org/officeDocument/2006/relationships/image" Target="../media/image150.wmf"/><Relationship Id="rId7" Type="http://schemas.openxmlformats.org/officeDocument/2006/relationships/image" Target="../media/image154.wmf"/><Relationship Id="rId2" Type="http://schemas.openxmlformats.org/officeDocument/2006/relationships/image" Target="../media/image14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wmf"/><Relationship Id="rId5" Type="http://schemas.openxmlformats.org/officeDocument/2006/relationships/image" Target="../media/image152.wmf"/><Relationship Id="rId4" Type="http://schemas.openxmlformats.org/officeDocument/2006/relationships/image" Target="../media/image151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2" Type="http://schemas.openxmlformats.org/officeDocument/2006/relationships/image" Target="../media/image156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emf"/><Relationship Id="rId4" Type="http://schemas.openxmlformats.org/officeDocument/2006/relationships/image" Target="../media/image16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wmf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13.R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inst/doc/Notes_scripts_bank/scrmmss.R" TargetMode="Externa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2" Type="http://schemas.openxmlformats.org/officeDocument/2006/relationships/image" Target="../media/image175.w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4.R" TargetMode="External"/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4.R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7" Type="http://schemas.openxmlformats.org/officeDocument/2006/relationships/image" Target="../media/image184.emf"/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emf"/><Relationship Id="rId5" Type="http://schemas.openxmlformats.org/officeDocument/2006/relationships/image" Target="../media/image182.emf"/><Relationship Id="rId4" Type="http://schemas.openxmlformats.org/officeDocument/2006/relationships/image" Target="../media/image18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4.R" TargetMode="External"/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emf"/><Relationship Id="rId2" Type="http://schemas.openxmlformats.org/officeDocument/2006/relationships/image" Target="../media/image186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9.emf"/><Relationship Id="rId4" Type="http://schemas.openxmlformats.org/officeDocument/2006/relationships/image" Target="../media/image18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image" Target="../media/image19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emf"/><Relationship Id="rId5" Type="http://schemas.openxmlformats.org/officeDocument/2006/relationships/image" Target="../media/image193.emf"/><Relationship Id="rId4" Type="http://schemas.openxmlformats.org/officeDocument/2006/relationships/image" Target="../media/image192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emf"/><Relationship Id="rId2" Type="http://schemas.openxmlformats.org/officeDocument/2006/relationships/image" Target="../media/image19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emf"/><Relationship Id="rId4" Type="http://schemas.openxmlformats.org/officeDocument/2006/relationships/image" Target="../media/image19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2" Type="http://schemas.openxmlformats.org/officeDocument/2006/relationships/image" Target="../media/image19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2.emf"/><Relationship Id="rId4" Type="http://schemas.openxmlformats.org/officeDocument/2006/relationships/image" Target="../media/image20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5.R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5.R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7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08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0.wmf"/><Relationship Id="rId4" Type="http://schemas.openxmlformats.org/officeDocument/2006/relationships/image" Target="../media/image20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</a:t>
            </a:r>
            <a:endParaRPr lang="en-US" b="0" strike="noStrike" spc="-1" dirty="0">
              <a:latin typeface="Arial"/>
            </a:endParaRPr>
          </a:p>
          <a:p>
            <a:r>
              <a:rPr lang="en-US" dirty="0">
                <a:hlinkClick r:id="rId4"/>
              </a:rPr>
              <a:t>https://github.com/wulingyun/CRF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315475"/>
            <a:ext cx="7799760" cy="11062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 of interaction”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7534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wulingyun</a:t>
            </a:r>
            <a:r>
              <a:rPr lang="en-US" sz="14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/CRF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5087203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https://github.com/npetraco/CRFutil2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49503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CRFutil2 is meant to be pedagogical…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E7FFAF-E650-CCA5-63DE-E9ED12C7CD4C}"/>
              </a:ext>
            </a:extLst>
          </p:cNvPr>
          <p:cNvSpPr txBox="1"/>
          <p:nvPr/>
        </p:nvSpPr>
        <p:spPr>
          <a:xfrm>
            <a:off x="6656664" y="2961622"/>
            <a:ext cx="14221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scr_install.R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Compute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615553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666710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4300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94DB46EA-2A02-086F-171B-671397EB6479}"/>
              </a:ext>
            </a:extLst>
          </p:cNvPr>
          <p:cNvSpPr/>
          <p:nvPr/>
        </p:nvSpPr>
        <p:spPr>
          <a:xfrm>
            <a:off x="203504" y="150718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</a:t>
            </a:r>
            <a:endParaRPr lang="en-US" sz="2200" b="0" strike="noStrike" spc="-1" dirty="0"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F56CF7-F2F3-984B-828E-D21BBF4D06C0}"/>
              </a:ext>
            </a:extLst>
          </p:cNvPr>
          <p:cNvCxnSpPr>
            <a:cxnSpLocks/>
          </p:cNvCxnSpPr>
          <p:nvPr/>
        </p:nvCxnSpPr>
        <p:spPr>
          <a:xfrm flipV="1">
            <a:off x="791651" y="5441070"/>
            <a:ext cx="6828349" cy="1158180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46508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94088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119912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FEE75187-0184-6F26-43CA-7B8BFFA50A4B}"/>
              </a:ext>
            </a:extLst>
          </p:cNvPr>
          <p:cNvSpPr/>
          <p:nvPr/>
        </p:nvSpPr>
        <p:spPr>
          <a:xfrm>
            <a:off x="170280" y="50015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2">
            <a:extLst>
              <a:ext uri="{FF2B5EF4-FFF2-40B4-BE49-F238E27FC236}">
                <a16:creationId xmlns:a16="http://schemas.microsoft.com/office/drawing/2014/main" id="{B32B9908-3017-94A9-ACF2-FC02DCFFAA80}"/>
              </a:ext>
            </a:extLst>
          </p:cNvPr>
          <p:cNvSpPr/>
          <p:nvPr/>
        </p:nvSpPr>
        <p:spPr>
          <a:xfrm>
            <a:off x="351112" y="2236056"/>
            <a:ext cx="718123" cy="30632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XXXXX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822B4-2F33-12E2-09DF-C21523F1AF6D}"/>
              </a:ext>
            </a:extLst>
          </p:cNvPr>
          <p:cNvSpPr txBox="1"/>
          <p:nvPr/>
        </p:nvSpPr>
        <p:spPr>
          <a:xfrm>
            <a:off x="2594411" y="499192"/>
            <a:ext cx="224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GET_SCRIPT() DEMO</a:t>
            </a:r>
          </a:p>
        </p:txBody>
      </p:sp>
    </p:spTree>
    <p:extLst>
      <p:ext uri="{BB962C8B-B14F-4D97-AF65-F5344CB8AC3E}">
        <p14:creationId xmlns:p14="http://schemas.microsoft.com/office/powerpoint/2010/main" val="1721977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1: Triangle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189137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 where its usually called the ground state.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075293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713FF-CA15-619B-D256-257542EDB4EE}"/>
              </a:ext>
            </a:extLst>
          </p:cNvPr>
          <p:cNvSpPr txBox="1"/>
          <p:nvPr/>
        </p:nvSpPr>
        <p:spPr>
          <a:xfrm>
            <a:off x="7224247" y="1976650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2: Schmidt Small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 dirty="0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500120" y="2431440"/>
            <a:ext cx="8122393" cy="4292029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adj   &lt;- ug(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result = "matrix")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#s1 &lt;- "up"; s2 &lt;- "</a:t>
            </a:r>
            <a:r>
              <a:rPr lang="en-US" sz="1300" spc="-1" dirty="0" err="1">
                <a:solidFill>
                  <a:srgbClr val="FFFF00"/>
                </a:solidFill>
                <a:latin typeface="Courier New"/>
              </a:rPr>
              <a:t>dn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"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s1 &lt;- 1; s2 &lt;- 2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star 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= rep(list(c(s1,s2)),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nrow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(adj)),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endParaRPr lang="en-US" sz="13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rnorm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(n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star$num.par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, mean = 0,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sd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insert.params.and.pots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(star,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params.samp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3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300" spc="-1" dirty="0">
                <a:solidFill>
                  <a:srgbClr val="FFFFFF"/>
                </a:solidFill>
                <a:latin typeface="Courier New"/>
              </a:rPr>
              <a:t>(star)</a:t>
            </a: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 flipV="1">
            <a:off x="7501499" y="982218"/>
            <a:ext cx="450693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95104" y="10712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76768" y="1004214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5697" y="1488898"/>
            <a:ext cx="140739" cy="34704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713974" y="1552426"/>
            <a:ext cx="325612" cy="2487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215283" y="1932115"/>
            <a:ext cx="390041" cy="27882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6883347" y="328676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3F992B-16E7-A32E-3AB1-E0EC2D70287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996110" y="1270073"/>
            <a:ext cx="861994" cy="6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84FA4-A1EB-DE24-BE6B-B5DB0EA0017A}"/>
              </a:ext>
            </a:extLst>
          </p:cNvPr>
          <p:cNvCxnSpPr>
            <a:stCxn id="49" idx="1"/>
            <a:endCxn id="35" idx="1"/>
          </p:cNvCxnSpPr>
          <p:nvPr/>
        </p:nvCxnSpPr>
        <p:spPr>
          <a:xfrm flipV="1">
            <a:off x="7087054" y="1270704"/>
            <a:ext cx="758952" cy="6429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3: Star field, more elaborate example.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48920" y="1207316"/>
            <a:ext cx="8368880" cy="470752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NEW: As a check compute Probs of all configurations and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First decorate  potentials and energies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annotations to use with </a:t>
            </a:r>
            <a:r>
              <a:rPr lang="en-US" sz="120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functionality: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=star)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Check that we get the same configuration probs: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dist.en.info$config.probs$prob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dist.pot.info$config.probs$prob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Pr.en-Pr.pot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Should all be 0 or close to it.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Config probs by hand with configuration energies: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star$node.state.names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                 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order.configs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(X, star,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order.nodesQ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T)$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in canonical order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E.X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(1:nrow(X), function(xx){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energye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(X[xx,], star)}) </a:t>
            </a: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Compute config energies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exp(-E.X)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Z          &lt;- sum(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&lt;- 1/Z*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prodPots.X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Put results in a nice table: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data.frame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X,E.X,prodPots.X,Pr.en,Pr.pot,Pr.X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9615C-1A15-AC84-4314-6FAA6EC14A52}"/>
              </a:ext>
            </a:extLst>
          </p:cNvPr>
          <p:cNvSpPr txBox="1"/>
          <p:nvPr/>
        </p:nvSpPr>
        <p:spPr>
          <a:xfrm>
            <a:off x="6883347" y="2974243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. (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22F0B-4471-CD29-16E5-1FE16A76B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85" y="582082"/>
            <a:ext cx="5747785" cy="616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70280" y="1566496"/>
            <a:ext cx="8820000" cy="461519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tri$node.state.names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configurations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order.configs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tri,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order.nodesQ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T)$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in canonical order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energies of all configs: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energye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[xx,], tri)})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Compute configuration probabilities: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exp(-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&lt;- sum(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&lt;-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Partition function value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sum(Prs)                                         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Are the probabilities normalized?</a:t>
            </a:r>
          </a:p>
          <a:p>
            <a:pPr>
              <a:lnSpc>
                <a:spcPct val="100000"/>
              </a:lnSpc>
            </a:pP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 </a:t>
            </a:r>
            <a:r>
              <a:rPr lang="en-US" sz="10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Put results in a nice table</a:t>
            </a:r>
          </a:p>
          <a:p>
            <a:pPr>
              <a:lnSpc>
                <a:spcPct val="100000"/>
              </a:lnSpc>
            </a:pP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5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1629812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2B403-8F80-F823-6F0C-E8B38BB8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122" y="362534"/>
            <a:ext cx="2379469" cy="2390537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DA5B6256-FBE6-10F9-F6FB-99FFFD69D2E0}"/>
              </a:ext>
            </a:extLst>
          </p:cNvPr>
          <p:cNvSpPr/>
          <p:nvPr/>
        </p:nvSpPr>
        <p:spPr>
          <a:xfrm>
            <a:off x="378625" y="362534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4: Triangle Potts.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A66BD-BA45-D7D0-027F-D18B5612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31" y="1232802"/>
            <a:ext cx="3532192" cy="4722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988DD-96F1-FEFB-49A7-28D7B45C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081" y="3071792"/>
            <a:ext cx="4391221" cy="37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73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17221D5-8655-C643-93C1-C9F883C4EB37}"/>
              </a:ext>
            </a:extLst>
          </p:cNvPr>
          <p:cNvSpPr/>
          <p:nvPr/>
        </p:nvSpPr>
        <p:spPr>
          <a:xfrm>
            <a:off x="665640" y="250388"/>
            <a:ext cx="7799760" cy="44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5: A bigger, variable node state Potts-like model: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BEF7F11C-3089-424C-40B0-EAB58FE77DE0}"/>
              </a:ext>
            </a:extLst>
          </p:cNvPr>
          <p:cNvSpPr/>
          <p:nvPr/>
        </p:nvSpPr>
        <p:spPr>
          <a:xfrm>
            <a:off x="170280" y="814146"/>
            <a:ext cx="8820000" cy="5792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6B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Graph formula for Star field: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~A:B+B:C+C:D+D:A+D:B+C:E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 (weird on purpose):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sA1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"A1"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sA2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"A2"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sB1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"B1"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sB2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"B2"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sB3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"B3"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sC1 &lt;- 1;    sC2 &lt;- 2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sD1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"D1"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sD2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"D2"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sD3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"D3"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sD4 &lt;-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"D4"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sE1 &lt;- 1;    sE2 &lt;- 3;    sE3 &lt;- 2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  &lt;-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= c(2,3,2,4,3),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state.names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list(c(sA1,sA2),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c(sB1,sB2,sB3),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c(sC1,sC2),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c(sD1,sD2,sD3,sD4),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c(sE1,sE2,sE3)),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5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"standard"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= 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wp$num.par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length(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(wp,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wp.rthetas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Decorate  potentials and energies with </a:t>
            </a:r>
            <a:r>
              <a:rPr lang="en-US" sz="95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gRbase</a:t>
            </a: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annotations to use later: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=wp,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dump.crf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a sample of configs: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wp, size = 1000,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crf.sample.method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sample.junction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dress.sampleQ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data.frameQ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plot.marginal.sample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wp)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plot.configuration.sample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wp.samp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wp, </a:t>
            </a:r>
            <a:r>
              <a:rPr lang="en-US" sz="95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num.top.configs</a:t>
            </a:r>
            <a:r>
              <a:rPr lang="en-US" sz="95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37C345-AEAA-F3CA-C241-8D7D354755CA}"/>
              </a:ext>
            </a:extLst>
          </p:cNvPr>
          <p:cNvSpPr txBox="1"/>
          <p:nvPr/>
        </p:nvSpPr>
        <p:spPr>
          <a:xfrm>
            <a:off x="3192095" y="993204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96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781EB-B437-E101-B38A-B92B4B4CB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5" y="971745"/>
            <a:ext cx="2710648" cy="26691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FE4C3E-7AD5-3C1D-FB08-7B86D533B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241" y="826390"/>
            <a:ext cx="3657599" cy="3149599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E9F9D57E-3A99-A0F4-3AF4-D95C9A62AA9B}"/>
              </a:ext>
            </a:extLst>
          </p:cNvPr>
          <p:cNvSpPr/>
          <p:nvPr/>
        </p:nvSpPr>
        <p:spPr>
          <a:xfrm>
            <a:off x="665639" y="250388"/>
            <a:ext cx="7911201" cy="4440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 5: A bigger, variable node state Potts-like model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00C8F-AAD1-4DE6-E588-94C4E456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87" y="4149610"/>
            <a:ext cx="8886026" cy="26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0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727066"/>
            <a:ext cx="779976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To estimate parameters given data, the standard of practice is to find the Maximum Likelihood Estimate (MLE)  or Maximum Pseudo-Likelihood Estimate (MPL).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 of an MRF likelihood consider the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4034074" y="377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2" name="CustomShape 5"/>
          <p:cNvSpPr/>
          <p:nvPr/>
        </p:nvSpPr>
        <p:spPr>
          <a:xfrm>
            <a:off x="4152922" y="368549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157274" y="5378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5" name="CustomShape 8"/>
          <p:cNvSpPr/>
          <p:nvPr/>
        </p:nvSpPr>
        <p:spPr>
          <a:xfrm>
            <a:off x="5212762" y="531341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2774434" y="5380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8" name="CustomShape 11"/>
          <p:cNvSpPr/>
          <p:nvPr/>
        </p:nvSpPr>
        <p:spPr>
          <a:xfrm>
            <a:off x="2893642" y="52903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725144" y="2628516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CEBD2C04-5534-9AE4-AFE8-F2C037FCA810}"/>
              </a:ext>
            </a:extLst>
          </p:cNvPr>
          <p:cNvSpPr/>
          <p:nvPr/>
        </p:nvSpPr>
        <p:spPr>
          <a:xfrm>
            <a:off x="678240" y="98444"/>
            <a:ext cx="7502053" cy="591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400" spc="-1" dirty="0">
                <a:solidFill>
                  <a:srgbClr val="000000"/>
                </a:solidFill>
                <a:latin typeface="Times New Roman"/>
              </a:rPr>
              <a:t>MRF Likelihood and Feature Formulation</a:t>
            </a:r>
            <a:endParaRPr lang="en-US" sz="3400" spc="-1" dirty="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2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sample of data of size 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9DCC-4D94-B4D2-F3F8-F57DD66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19" y="1190700"/>
            <a:ext cx="2447569" cy="63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2FF0-156E-44CE-00AE-DDD31185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87" y="4560275"/>
            <a:ext cx="4063680" cy="97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13A3D-F4F6-9A61-D8B3-8C6E22B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87" y="5806277"/>
            <a:ext cx="4160260" cy="98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B5E1F-651E-EFE0-21BC-8A2903FCDDFC}"/>
              </a:ext>
            </a:extLst>
          </p:cNvPr>
          <p:cNvSpPr txBox="1"/>
          <p:nvPr/>
        </p:nvSpPr>
        <p:spPr>
          <a:xfrm>
            <a:off x="6947066" y="537895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Let's say we observe the sample: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0398-27FE-DF52-59DB-EAA2388F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0" y="5809010"/>
            <a:ext cx="8856619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591294" y="1385096"/>
            <a:ext cx="1849946" cy="7479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3"/>
          <p:cNvSpPr/>
          <p:nvPr/>
        </p:nvSpPr>
        <p:spPr>
          <a:xfrm flipH="1" flipV="1">
            <a:off x="2398816" y="1382400"/>
            <a:ext cx="1042064" cy="75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8" name="CustomShape 4"/>
          <p:cNvSpPr/>
          <p:nvPr/>
        </p:nvSpPr>
        <p:spPr>
          <a:xfrm flipH="1" flipV="1">
            <a:off x="3277590" y="1346760"/>
            <a:ext cx="17553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1" name="CustomShape 7"/>
          <p:cNvSpPr/>
          <p:nvPr/>
        </p:nvSpPr>
        <p:spPr>
          <a:xfrm flipV="1">
            <a:off x="3441600" y="1346760"/>
            <a:ext cx="2959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FA3EA-D8B4-2911-B548-0E9FD101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00" y="988095"/>
            <a:ext cx="8275320" cy="383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CE2DC-AFED-44BC-A3A8-D1E8CA02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89" y="6238249"/>
            <a:ext cx="4190460" cy="435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9296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4050061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Thus, for node parameters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7AE4F4-4D16-906B-0DA8-7B21FD176768}"/>
              </a:ext>
            </a:extLst>
          </p:cNvPr>
          <p:cNvSpPr txBox="1"/>
          <p:nvPr/>
        </p:nvSpPr>
        <p:spPr>
          <a:xfrm>
            <a:off x="1192192" y="1585732"/>
            <a:ext cx="7164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SAY AND ILLUSTRATE SOMETHING INTUITIVE ABOUT WHAT A PHI FEATURE VECTOR FOR A CONFIGURATION MEANS</a:t>
            </a:r>
          </a:p>
          <a:p>
            <a:endParaRPr lang="en-US" dirty="0"/>
          </a:p>
          <a:p>
            <a:r>
              <a:rPr lang="en-US" dirty="0"/>
              <a:t>LIKE: phi shows which parameters make a non zero contribution to the energy of configuration X</a:t>
            </a:r>
          </a:p>
        </p:txBody>
      </p:sp>
    </p:spTree>
    <p:extLst>
      <p:ext uri="{BB962C8B-B14F-4D97-AF65-F5344CB8AC3E}">
        <p14:creationId xmlns:p14="http://schemas.microsoft.com/office/powerpoint/2010/main" val="2487581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222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2"/>
              </a:rPr>
              <a:t>UGM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nodeMap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edgeMap</a:t>
            </a:r>
            <a:endParaRPr lang="en-US" sz="22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  <a:hlinkClick r:id="rId3"/>
              </a:rPr>
              <a:t>CRF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these are called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node.par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edge.par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 dirty="0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034767"/>
            <a:ext cx="7718400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 (dropping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Symbol" pitchFamily="2" charset="2"/>
              </a:rPr>
              <a:t>f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just writing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simplicity instead of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Symbol" pitchFamily="2" charset="2"/>
              </a:rPr>
              <a:t>f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45" name="Picture 10"/>
          <p:cNvPicPr/>
          <p:nvPr/>
        </p:nvPicPr>
        <p:blipFill>
          <a:blip r:embed="rId2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980DA-7FDF-604E-B43A-237C5D5D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0" y="4401667"/>
            <a:ext cx="5086080" cy="4284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1071360" y="5649840"/>
            <a:ext cx="6956241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From these evaluation we can infer the configuration’s vector of features: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2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72B4AE-8068-8C46-98D7-AEDC62BD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" y="2559932"/>
            <a:ext cx="9083737" cy="552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D50292-6845-8347-89B3-32AFA72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4" y="3591517"/>
            <a:ext cx="9083737" cy="5526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1DFA1-8C4D-CD42-BB6D-934C8F69D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4" y="4616283"/>
            <a:ext cx="9083737" cy="55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1507320" y="59463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63960" y="606075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1747778" y="837362"/>
            <a:ext cx="7222602" cy="584630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00"/>
                </a:solidFill>
                <a:latin typeface="Courier New"/>
              </a:rPr>
              <a:t># Graph formula:</a:t>
            </a:r>
          </a:p>
          <a:p>
            <a:pPr>
              <a:lnSpc>
                <a:spcPct val="100000"/>
              </a:lnSpc>
            </a:pP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&lt;- ~A:B:C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adj   &lt;- ug(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, result=</a:t>
            </a: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"matrix"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s1 &lt;- 1; s2 &lt;- 2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00"/>
                </a:solidFill>
                <a:latin typeface="Courier New"/>
              </a:rPr>
              <a:t># (Admittedly weird) Parameterization: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np &lt;- array(0, c(3,2,1))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np[1,1,] &lt;- 1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np[2,1,] &lt;- 2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np[3,1,] &lt;- 2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epm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&lt;- array(0, c(2,2,1))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  &lt;- list(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epm,epm,epm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ep[[1]][1,1,1] &lt;- 3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ep[[1]][2,2,1] &lt;- 3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ep[[2]][1,1,1] &lt;- 2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ep[[2]][2,2,1] &lt;- 4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ep[[3]][1,1,1] &lt;- 5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ep[[3]][2,2,1] &lt;- 6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fitc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= list(c(s1,s2),c(s1,s2),c(s1,s2)),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100" spc="-1" dirty="0">
                <a:solidFill>
                  <a:srgbClr val="00B050"/>
                </a:solidFill>
                <a:latin typeface="Courier New"/>
              </a:rPr>
              <a:t>"custom"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node.par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= np,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edge.par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= ep,</a:t>
            </a: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         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fitc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1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X &lt;- c(1,2,1)</a:t>
            </a:r>
          </a:p>
          <a:p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phi.features.e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(config=X, 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1100" spc="-1" dirty="0" err="1">
                <a:solidFill>
                  <a:srgbClr val="FFFFFF"/>
                </a:solidFill>
                <a:latin typeface="Courier New"/>
              </a:rPr>
              <a:t>fitc</a:t>
            </a:r>
            <a:r>
              <a:rPr lang="en-US" sz="1100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100" spc="-1" dirty="0">
                <a:solidFill>
                  <a:srgbClr val="FFFF00"/>
                </a:solidFill>
                <a:latin typeface="Courier New"/>
              </a:rPr>
              <a:t>#NOTE: config node states must be state indices!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3D3FC7-A22B-C1BE-4A30-38CD2EE6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87" y="2608172"/>
            <a:ext cx="3792183" cy="767466"/>
          </a:xfrm>
          <a:prstGeom prst="rect">
            <a:avLst/>
          </a:prstGeom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A6335C81-11D7-F1FB-B730-9BC2FECE571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988687" y="3898392"/>
            <a:ext cx="3649882" cy="29765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87B41-BD1C-DB72-61A7-9DEB7A44BB35}"/>
              </a:ext>
            </a:extLst>
          </p:cNvPr>
          <p:cNvSpPr txBox="1"/>
          <p:nvPr/>
        </p:nvSpPr>
        <p:spPr>
          <a:xfrm>
            <a:off x="6595052" y="1353435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scr13.R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Arranging a vector of of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i="1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’s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in rows, one-row for each configuration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gives a “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model matrix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” for an MRF with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total parameters and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realized configurations: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579" name="Picture 4"/>
          <p:cNvPicPr/>
          <p:nvPr/>
        </p:nvPicPr>
        <p:blipFill>
          <a:blip r:embed="rId2"/>
          <a:stretch/>
        </p:blipFill>
        <p:spPr>
          <a:xfrm>
            <a:off x="581400" y="2443680"/>
            <a:ext cx="7702560" cy="213012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1605600" y="244368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1615680" y="293292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1631880" y="4137840"/>
            <a:ext cx="5180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2644560" y="178020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4" name="CustomShape 6"/>
          <p:cNvSpPr/>
          <p:nvPr/>
        </p:nvSpPr>
        <p:spPr>
          <a:xfrm>
            <a:off x="4481640" y="178992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7215840" y="1786680"/>
            <a:ext cx="5025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i="1" strike="noStrike" spc="-1" baseline="-25000">
                <a:solidFill>
                  <a:srgbClr val="000000"/>
                </a:solidFill>
                <a:latin typeface="Times New Roman"/>
              </a:rPr>
              <a:t>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6" name="CustomShape 8"/>
          <p:cNvSpPr/>
          <p:nvPr/>
        </p:nvSpPr>
        <p:spPr>
          <a:xfrm>
            <a:off x="220320" y="5236920"/>
            <a:ext cx="873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Summing down the columns of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gives the </a:t>
            </a:r>
            <a:r>
              <a:rPr lang="en-US" sz="2400" b="0" u="sng" strike="noStrike" spc="-1" dirty="0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588" name="Picture 14"/>
          <p:cNvPicPr/>
          <p:nvPr/>
        </p:nvPicPr>
        <p:blipFill>
          <a:blip r:embed="rId3"/>
          <a:stretch/>
        </p:blipFill>
        <p:spPr>
          <a:xfrm>
            <a:off x="5604840" y="1869840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589" name="Picture 18"/>
          <p:cNvPicPr/>
          <p:nvPr/>
        </p:nvPicPr>
        <p:blipFill>
          <a:blip r:embed="rId3"/>
          <a:stretch/>
        </p:blipFill>
        <p:spPr>
          <a:xfrm rot="16200000">
            <a:off x="1409040" y="3565440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E7911DA-9E37-6B70-40FE-8ADDE8DB0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39" y="5826482"/>
            <a:ext cx="2177391" cy="8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97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2">
            <a:extLst>
              <a:ext uri="{FF2B5EF4-FFF2-40B4-BE49-F238E27FC236}">
                <a16:creationId xmlns:a16="http://schemas.microsoft.com/office/drawing/2014/main" id="{8828DCD7-0BE4-087D-799B-1CAE862474C8}"/>
              </a:ext>
            </a:extLst>
          </p:cNvPr>
          <p:cNvSpPr/>
          <p:nvPr/>
        </p:nvSpPr>
        <p:spPr>
          <a:xfrm>
            <a:off x="167191" y="216468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Check this for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046762A5-C38F-0032-5135-63EDD8532FAF}"/>
              </a:ext>
            </a:extLst>
          </p:cNvPr>
          <p:cNvSpPr/>
          <p:nvPr/>
        </p:nvSpPr>
        <p:spPr>
          <a:xfrm>
            <a:off x="125580" y="641988"/>
            <a:ext cx="8902669" cy="569241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4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# Graph formula for simple two node field: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&lt;- ~A:B+A:C+B:C</a:t>
            </a:r>
          </a:p>
          <a:p>
            <a:pPr>
              <a:lnSpc>
                <a:spcPct val="100000"/>
              </a:lnSpc>
            </a:pPr>
            <a:endParaRPr lang="en-US" sz="14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# Define node state space: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"up"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; s2 &lt;- 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/>
              </a:rPr>
              <a:t>dn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</a:p>
          <a:p>
            <a:pPr>
              <a:lnSpc>
                <a:spcPct val="100000"/>
              </a:lnSpc>
            </a:pPr>
            <a:endParaRPr lang="en-US" sz="14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tri &lt;-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        = rep(list(c(s1,s2)), 3),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(tri)</a:t>
            </a:r>
          </a:p>
          <a:p>
            <a:pPr>
              <a:lnSpc>
                <a:spcPct val="100000"/>
              </a:lnSpc>
            </a:pPr>
            <a:endParaRPr lang="en-US" sz="14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c(s1,s1,s1),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c(s1,s2,s1),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 c(s1,s1,s1)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&lt;- configs.n2i(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= tri)</a:t>
            </a:r>
          </a:p>
          <a:p>
            <a:pPr>
              <a:lnSpc>
                <a:spcPct val="100000"/>
              </a:lnSpc>
            </a:pPr>
            <a:endParaRPr lang="en-US" sz="14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# Compute MRFs </a:t>
            </a:r>
            <a:r>
              <a:rPr lang="en-US" sz="1400" spc="-1" dirty="0" err="1">
                <a:solidFill>
                  <a:srgbClr val="FFFF00"/>
                </a:solidFill>
                <a:latin typeface="Courier New"/>
              </a:rPr>
              <a:t>sufficent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 statistics: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colSums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compute.model.matrix.e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, tri))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# With CRFutil2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mrf.stat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 = tri, instances = </a:t>
            </a:r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     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# With CRF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FEED6-7238-376E-B594-6DB763AA2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864" y="791017"/>
            <a:ext cx="2949806" cy="180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47C0-971D-C085-DF7C-1608454D7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995" y="2741758"/>
            <a:ext cx="2557543" cy="1007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E74CAD-A1D8-28A0-E1CC-0131565CA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23" y="4174356"/>
            <a:ext cx="4001947" cy="694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92F8A-EB84-FBA5-8A52-ED86A44CD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994" y="5102489"/>
            <a:ext cx="2557543" cy="2395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1B9736-A3E8-C383-AFAC-B8D1E61C7E22}"/>
              </a:ext>
            </a:extLst>
          </p:cNvPr>
          <p:cNvCxnSpPr>
            <a:cxnSpLocks/>
          </p:cNvCxnSpPr>
          <p:nvPr/>
        </p:nvCxnSpPr>
        <p:spPr>
          <a:xfrm flipH="1">
            <a:off x="2534856" y="2977585"/>
            <a:ext cx="4094486" cy="119677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55EC6C-4A42-867A-C38B-95E29D42F823}"/>
              </a:ext>
            </a:extLst>
          </p:cNvPr>
          <p:cNvSpPr txBox="1"/>
          <p:nvPr/>
        </p:nvSpPr>
        <p:spPr>
          <a:xfrm>
            <a:off x="4175941" y="1779923"/>
            <a:ext cx="13048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scrmmss.R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93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75840" y="19908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Next, using “features” we can express the probability of a configuration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equivalently as: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987480" y="454212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4751640" y="454212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707040" y="284040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rot="5400000">
            <a:off x="1592640" y="3493080"/>
            <a:ext cx="460080" cy="15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5" name="CustomShape 7"/>
          <p:cNvSpPr/>
          <p:nvPr/>
        </p:nvSpPr>
        <p:spPr>
          <a:xfrm rot="5400000">
            <a:off x="5762880" y="1284840"/>
            <a:ext cx="437760" cy="6031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577" name="Picture 11"/>
          <p:cNvPicPr/>
          <p:nvPr/>
        </p:nvPicPr>
        <p:blipFill>
          <a:blip r:embed="rId2"/>
          <a:stretch/>
        </p:blipFill>
        <p:spPr>
          <a:xfrm>
            <a:off x="0" y="3378600"/>
            <a:ext cx="9143640" cy="7538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D2FF1C-460A-5832-0234-02E988E5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60" y="1269232"/>
            <a:ext cx="7772400" cy="1126584"/>
          </a:xfrm>
          <a:prstGeom prst="rect">
            <a:avLst/>
          </a:prstGeom>
        </p:spPr>
      </p:pic>
      <p:sp>
        <p:nvSpPr>
          <p:cNvPr id="4" name="CustomShape 6">
            <a:extLst>
              <a:ext uri="{FF2B5EF4-FFF2-40B4-BE49-F238E27FC236}">
                <a16:creationId xmlns:a16="http://schemas.microsoft.com/office/drawing/2014/main" id="{0B3D44D8-B3EF-D9E3-CD72-A48C6162C8CE}"/>
              </a:ext>
            </a:extLst>
          </p:cNvPr>
          <p:cNvSpPr/>
          <p:nvPr/>
        </p:nvSpPr>
        <p:spPr>
          <a:xfrm rot="5400000">
            <a:off x="7295221" y="1680569"/>
            <a:ext cx="822058" cy="14157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9F3CB-CCBF-78F6-503A-CF074DDF05A0}"/>
              </a:ext>
            </a:extLst>
          </p:cNvPr>
          <p:cNvSpPr txBox="1"/>
          <p:nvPr/>
        </p:nvSpPr>
        <p:spPr>
          <a:xfrm>
            <a:off x="6519420" y="2759057"/>
            <a:ext cx="237366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0" strike="noStrike" spc="-1" dirty="0">
                <a:solidFill>
                  <a:srgbClr val="000000"/>
                </a:solidFill>
                <a:latin typeface="Times New Roman"/>
              </a:rPr>
              <a:t>“energy” contribution per parameter to configuration </a:t>
            </a:r>
            <a:r>
              <a:rPr lang="en-US" sz="13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1300" b="1" dirty="0"/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373CE99A-18C9-2BFC-164D-F5EEE0C4E1B8}"/>
              </a:ext>
            </a:extLst>
          </p:cNvPr>
          <p:cNvSpPr/>
          <p:nvPr/>
        </p:nvSpPr>
        <p:spPr>
          <a:xfrm>
            <a:off x="757350" y="5141970"/>
            <a:ext cx="778284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Feature formulation of configuration energy shows energy contributions from each parameter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F2671C72-61BD-6DF5-CEDA-880FF34C373C}"/>
              </a:ext>
            </a:extLst>
          </p:cNvPr>
          <p:cNvSpPr/>
          <p:nvPr/>
        </p:nvSpPr>
        <p:spPr>
          <a:xfrm>
            <a:off x="736290" y="5996340"/>
            <a:ext cx="842292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Feature function formulation of configuration energy shows energy as a sum of node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(i.e.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base-level) and edge 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i.e.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interaction) contributions</a:t>
            </a:r>
            <a:endParaRPr lang="en-US" sz="2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2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 dirty="0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a. Check the equivalence for a Star field: Show for each possible outcome for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i.e.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all possible configurations) the energies computed are the same: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592" name="Picture 5"/>
          <p:cNvPicPr/>
          <p:nvPr/>
        </p:nvPicPr>
        <p:blipFill>
          <a:blip r:embed="rId2"/>
          <a:stretch/>
        </p:blipFill>
        <p:spPr>
          <a:xfrm>
            <a:off x="437040" y="1605240"/>
            <a:ext cx="8160840" cy="745200"/>
          </a:xfrm>
          <a:prstGeom prst="rect">
            <a:avLst/>
          </a:prstGeom>
          <a:ln>
            <a:noFill/>
          </a:ln>
        </p:spPr>
      </p:pic>
      <p:sp>
        <p:nvSpPr>
          <p:cNvPr id="593" name="Line 3"/>
          <p:cNvSpPr/>
          <p:nvPr/>
        </p:nvSpPr>
        <p:spPr>
          <a:xfrm>
            <a:off x="1296360" y="2452439"/>
            <a:ext cx="793440" cy="360"/>
          </a:xfrm>
          <a:prstGeom prst="line">
            <a:avLst/>
          </a:prstGeom>
          <a:ln>
            <a:solidFill>
              <a:srgbClr val="00F4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4" name="CustomShape 4"/>
          <p:cNvSpPr/>
          <p:nvPr/>
        </p:nvSpPr>
        <p:spPr>
          <a:xfrm>
            <a:off x="2125440" y="2227439"/>
            <a:ext cx="44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5" name="Line 5"/>
          <p:cNvSpPr/>
          <p:nvPr/>
        </p:nvSpPr>
        <p:spPr>
          <a:xfrm>
            <a:off x="2576880" y="2465399"/>
            <a:ext cx="6021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DFB0A8AE-DB98-0B6F-6605-3659F7C931BF}"/>
              </a:ext>
            </a:extLst>
          </p:cNvPr>
          <p:cNvSpPr/>
          <p:nvPr/>
        </p:nvSpPr>
        <p:spPr>
          <a:xfrm>
            <a:off x="231493" y="2778544"/>
            <a:ext cx="8866208" cy="359953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library(CRFutil2)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Graph formula for simple two node field: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Define node state space: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200" spc="-1" dirty="0">
                <a:solidFill>
                  <a:srgbClr val="00B050"/>
                </a:solidFill>
                <a:latin typeface="Courier New"/>
              </a:rPr>
              <a:t>"up"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; s2 &lt;- </a:t>
            </a:r>
            <a:r>
              <a:rPr lang="en-US" sz="12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200" spc="-1" dirty="0" err="1">
                <a:solidFill>
                  <a:srgbClr val="00B050"/>
                </a:solidFill>
                <a:latin typeface="Courier New"/>
              </a:rPr>
              <a:t>dn</a:t>
            </a:r>
            <a:r>
              <a:rPr lang="en-US" sz="1200" spc="-1" dirty="0">
                <a:solidFill>
                  <a:srgbClr val="00B050"/>
                </a:solidFill>
                <a:latin typeface="Courier New"/>
              </a:rPr>
              <a:t>"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star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  =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             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= 2,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             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= rep(list(c(s1,s2)), 5),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             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             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T)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rnorm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(n =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star$num.par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 mean = 0,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insert.params.and.pots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params.samp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star.rthetas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(star)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C549DD-9AE9-60F0-A6B9-C55B6199BD69}"/>
              </a:ext>
            </a:extLst>
          </p:cNvPr>
          <p:cNvSpPr txBox="1"/>
          <p:nvPr/>
        </p:nvSpPr>
        <p:spPr>
          <a:xfrm>
            <a:off x="6919143" y="3330931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691F0D0-8844-38F9-C90F-AF9A8AEEED8A}"/>
              </a:ext>
            </a:extLst>
          </p:cNvPr>
          <p:cNvSpPr/>
          <p:nvPr/>
        </p:nvSpPr>
        <p:spPr>
          <a:xfrm>
            <a:off x="162043" y="255258"/>
            <a:ext cx="8866208" cy="286086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00"/>
                </a:solidFill>
                <a:latin typeface="Courier New"/>
              </a:rPr>
              <a:t># Generate and order all configurations in node state index form:</a:t>
            </a: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order.configs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configs.mat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star$node.state.names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), </a:t>
            </a:r>
          </a:p>
          <a:p>
            <a:pPr>
              <a:lnSpc>
                <a:spcPct val="100000"/>
              </a:lnSpc>
            </a:pP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                           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star,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st.idxQ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=T,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order.nodesQ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=T)$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configs.n2i(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= star)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E({\bf X}) = {\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boldsymbol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\theta}^{\dagger} {\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boldsymbol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\phi}({\bf X})</a:t>
            </a:r>
            <a:endParaRPr lang="en-US" sz="1200" spc="-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cpe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energyphe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[xx,], star)})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E({\bf X}) =\sum_{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=1}^{\#\text{nodes}}{\bf f}^{\dagger}(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 {\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boldsymbol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\tau}_{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+ \sum_{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\sim j}^{\# \text{edges}}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{\bf f}^{\dagger}(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X_i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 {\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boldsymbol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\omega}_{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ij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{\bf f}(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X_j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=s_{</a:t>
            </a:r>
            <a:r>
              <a:rPr lang="en-US" sz="1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X_j</a:t>
            </a:r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endParaRPr lang="en-US" sz="1200" spc="-1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energye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[xx,], star)})</a:t>
            </a:r>
          </a:p>
          <a:p>
            <a:pPr>
              <a:lnSpc>
                <a:spcPct val="100000"/>
              </a:lnSpc>
            </a:pP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Compare: Differences should be 0</a:t>
            </a:r>
            <a:endParaRPr lang="en-US" sz="120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data.frame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cpe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spc="-1" dirty="0" err="1">
                <a:solidFill>
                  <a:srgbClr val="FFFFFF"/>
                </a:solidFill>
                <a:latin typeface="Courier New"/>
              </a:rPr>
              <a:t>cpe-ce</a:t>
            </a:r>
            <a:r>
              <a:rPr lang="en-US" sz="120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ABC69F-F6F6-698B-6AD6-9E5F3B741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727" y="2592728"/>
            <a:ext cx="2800779" cy="423054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1B3D7B-8AC2-E841-3D7C-B91C6A96CFDD}"/>
              </a:ext>
            </a:extLst>
          </p:cNvPr>
          <p:cNvCxnSpPr>
            <a:cxnSpLocks/>
          </p:cNvCxnSpPr>
          <p:nvPr/>
        </p:nvCxnSpPr>
        <p:spPr>
          <a:xfrm>
            <a:off x="3460830" y="2813005"/>
            <a:ext cx="2500135" cy="589954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4F9D06-8E7D-F013-E831-3C21EC84A463}"/>
              </a:ext>
            </a:extLst>
          </p:cNvPr>
          <p:cNvSpPr txBox="1"/>
          <p:nvPr/>
        </p:nvSpPr>
        <p:spPr>
          <a:xfrm>
            <a:off x="7902991" y="553007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EBC0470F-94CE-84EC-F21A-339B8A2263BF}"/>
              </a:ext>
            </a:extLst>
          </p:cNvPr>
          <p:cNvSpPr/>
          <p:nvPr/>
        </p:nvSpPr>
        <p:spPr>
          <a:xfrm rot="10800000">
            <a:off x="6542961" y="2720405"/>
            <a:ext cx="787079" cy="4126019"/>
          </a:xfrm>
          <a:prstGeom prst="leftBrace">
            <a:avLst/>
          </a:prstGeom>
          <a:ln w="34925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C5947-CA6F-F7E2-1CE1-810E17E5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875" y="2102817"/>
            <a:ext cx="2300665" cy="542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35A86E-68FE-446C-546C-228D8184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949" y="2888036"/>
            <a:ext cx="3091977" cy="798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45603-E4F7-AD43-B202-AE7668BB9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859" y="3982426"/>
            <a:ext cx="2791572" cy="798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B4CE9-5925-092D-18E7-E5F353280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859" y="5342195"/>
            <a:ext cx="1809759" cy="7326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302AB-3748-E9C5-1049-F9D1B4ED5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5827" y="342143"/>
            <a:ext cx="2409668" cy="739162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7EB4C412-CCE7-35DA-06E9-9E2522B0CF49}"/>
              </a:ext>
            </a:extLst>
          </p:cNvPr>
          <p:cNvSpPr/>
          <p:nvPr/>
        </p:nvSpPr>
        <p:spPr>
          <a:xfrm>
            <a:off x="360540" y="428734"/>
            <a:ext cx="187974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Note that: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376F975D-4786-D97E-7CDD-AF755842CD48}"/>
              </a:ext>
            </a:extLst>
          </p:cNvPr>
          <p:cNvSpPr/>
          <p:nvPr/>
        </p:nvSpPr>
        <p:spPr>
          <a:xfrm>
            <a:off x="1334295" y="1792402"/>
            <a:ext cx="120156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because: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F35B31-A1F5-F5DC-1178-6112A7B6C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311" y="5400548"/>
            <a:ext cx="1304199" cy="5421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FB2DC2-0322-2DAA-DB1B-D00568360097}"/>
              </a:ext>
            </a:extLst>
          </p:cNvPr>
          <p:cNvSpPr txBox="1"/>
          <p:nvPr/>
        </p:nvSpPr>
        <p:spPr>
          <a:xfrm>
            <a:off x="2476316" y="1115670"/>
            <a:ext cx="1318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of configuration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8C095C-5A4B-EDD5-792D-87BDB13B9592}"/>
              </a:ext>
            </a:extLst>
          </p:cNvPr>
          <p:cNvSpPr txBox="1"/>
          <p:nvPr/>
        </p:nvSpPr>
        <p:spPr>
          <a:xfrm>
            <a:off x="4005655" y="1138820"/>
            <a:ext cx="164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contribution from parameter </a:t>
            </a:r>
            <a:r>
              <a:rPr lang="en-US" sz="1400" i="1" dirty="0" err="1">
                <a:latin typeface="Symbol" pitchFamily="2" charset="2"/>
                <a:cs typeface="Times New Roman" panose="02020603050405020304" pitchFamily="18" charset="0"/>
              </a:rPr>
              <a:t>q</a:t>
            </a:r>
            <a:r>
              <a:rPr lang="en-US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1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828323-202B-9442-0B5F-B276A9080F98}"/>
              </a:ext>
            </a:extLst>
          </p:cNvPr>
          <p:cNvCxnSpPr>
            <a:cxnSpLocks/>
          </p:cNvCxnSpPr>
          <p:nvPr/>
        </p:nvCxnSpPr>
        <p:spPr>
          <a:xfrm flipH="1" flipV="1">
            <a:off x="4448060" y="736809"/>
            <a:ext cx="123940" cy="4704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EA2282-8C53-22F6-9D27-122FEF0A34DA}"/>
              </a:ext>
            </a:extLst>
          </p:cNvPr>
          <p:cNvCxnSpPr>
            <a:cxnSpLocks/>
          </p:cNvCxnSpPr>
          <p:nvPr/>
        </p:nvCxnSpPr>
        <p:spPr>
          <a:xfrm flipH="1" flipV="1">
            <a:off x="2778361" y="687844"/>
            <a:ext cx="123940" cy="470459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00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869AC25D-47A7-913D-6B2B-F3BE62B9E69F}"/>
              </a:ext>
            </a:extLst>
          </p:cNvPr>
          <p:cNvSpPr/>
          <p:nvPr/>
        </p:nvSpPr>
        <p:spPr>
          <a:xfrm>
            <a:off x="375840" y="314830"/>
            <a:ext cx="84229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Note also that, given a parameterized MRF containing </a:t>
            </a:r>
            <a:r>
              <a:rPr lang="en-US" sz="2400" b="1" i="1" strike="noStrike" spc="-1" dirty="0">
                <a:solidFill>
                  <a:srgbClr val="000000"/>
                </a:solidFill>
                <a:latin typeface="Symbol" pitchFamily="2" charset="2"/>
              </a:rPr>
              <a:t>q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a model matrix for a set of configurations, we can express the energies of these configurations as: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223DB-2C51-48D2-D2A8-8167F3F66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025" y="1643924"/>
            <a:ext cx="1739900" cy="330200"/>
          </a:xfrm>
          <a:prstGeom prst="rect">
            <a:avLst/>
          </a:prstGeom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803EF097-9399-0A15-3E97-A4E30B6301D3}"/>
              </a:ext>
            </a:extLst>
          </p:cNvPr>
          <p:cNvSpPr/>
          <p:nvPr/>
        </p:nvSpPr>
        <p:spPr>
          <a:xfrm>
            <a:off x="162047" y="4105898"/>
            <a:ext cx="8843058" cy="168362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Model matrix: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M   &lt;- t(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phi.features.e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config.mat.i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[xx,],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= star)}))</a:t>
            </a: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Compute all energies as a matrix-vector multiply between the model matrix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and the parameter vector: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cme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&lt;- M %*%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star$par</a:t>
            </a: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Compare: Differences should be 0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data.frame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cme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ce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cme-ce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941F4-B03A-105B-8CF9-ED715091D5AE}"/>
              </a:ext>
            </a:extLst>
          </p:cNvPr>
          <p:cNvSpPr txBox="1"/>
          <p:nvPr/>
        </p:nvSpPr>
        <p:spPr>
          <a:xfrm>
            <a:off x="7451579" y="5130139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1C2C8-D4DE-9FD4-E13E-C3B213C2D349}"/>
              </a:ext>
            </a:extLst>
          </p:cNvPr>
          <p:cNvSpPr txBox="1"/>
          <p:nvPr/>
        </p:nvSpPr>
        <p:spPr>
          <a:xfrm>
            <a:off x="1692423" y="2163471"/>
            <a:ext cx="2476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energies for all configurations in the set: dim(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CD029-668E-B71D-D59B-FAF553351322}"/>
              </a:ext>
            </a:extLst>
          </p:cNvPr>
          <p:cNvSpPr txBox="1"/>
          <p:nvPr/>
        </p:nvSpPr>
        <p:spPr>
          <a:xfrm>
            <a:off x="5101917" y="2173748"/>
            <a:ext cx="302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vector: dim(</a:t>
            </a:r>
            <a:r>
              <a:rPr lang="en-US" b="1" i="1" dirty="0">
                <a:latin typeface="Symbol" pitchFamily="2" charset="2"/>
                <a:cs typeface="Times New Roman" panose="02020603050405020304" pitchFamily="18" charset="0"/>
              </a:rPr>
              <a:t>q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70F22E-58B8-E1D2-43ED-1EE4A4575766}"/>
              </a:ext>
            </a:extLst>
          </p:cNvPr>
          <p:cNvSpPr txBox="1"/>
          <p:nvPr/>
        </p:nvSpPr>
        <p:spPr>
          <a:xfrm>
            <a:off x="3621025" y="3021134"/>
            <a:ext cx="3023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matrix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configurations: dim(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D21075-9DAA-0847-5187-A4A0C21EF46F}"/>
              </a:ext>
            </a:extLst>
          </p:cNvPr>
          <p:cNvCxnSpPr>
            <a:cxnSpLocks/>
          </p:cNvCxnSpPr>
          <p:nvPr/>
        </p:nvCxnSpPr>
        <p:spPr>
          <a:xfrm flipV="1">
            <a:off x="3621025" y="2009417"/>
            <a:ext cx="175909" cy="2090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B14593-F284-63C8-0290-10DAA936942E}"/>
              </a:ext>
            </a:extLst>
          </p:cNvPr>
          <p:cNvCxnSpPr>
            <a:cxnSpLocks/>
          </p:cNvCxnSpPr>
          <p:nvPr/>
        </p:nvCxnSpPr>
        <p:spPr>
          <a:xfrm flipH="1" flipV="1">
            <a:off x="5272970" y="1999811"/>
            <a:ext cx="175909" cy="20906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93223F-BB35-F951-BDCA-B0EE20A30526}"/>
              </a:ext>
            </a:extLst>
          </p:cNvPr>
          <p:cNvCxnSpPr>
            <a:cxnSpLocks/>
          </p:cNvCxnSpPr>
          <p:nvPr/>
        </p:nvCxnSpPr>
        <p:spPr>
          <a:xfrm flipV="1">
            <a:off x="4863736" y="1997842"/>
            <a:ext cx="0" cy="107738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9869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75840" y="199080"/>
            <a:ext cx="84229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If one copy of </a:t>
            </a:r>
            <a:r>
              <a:rPr lang="en-US" sz="2400" b="0" i="1" u="sng" strike="noStrike" spc="-1" dirty="0">
                <a:solidFill>
                  <a:srgbClr val="000000"/>
                </a:solidFill>
                <a:latin typeface="Times New Roman"/>
              </a:rPr>
              <a:t>all possible configurations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contained in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strike="noStrike" spc="-1" dirty="0">
                <a:solidFill>
                  <a:srgbClr val="000000"/>
                </a:solidFill>
                <a:latin typeface="Times New Roman"/>
              </a:rPr>
              <a:t> (=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1" i="1" strike="noStrike" spc="-1" baseline="-25000" dirty="0" err="1">
                <a:solidFill>
                  <a:srgbClr val="000000"/>
                </a:solidFill>
                <a:latin typeface="Symbol" pitchFamily="2" charset="2"/>
              </a:rPr>
              <a:t>f</a:t>
            </a:r>
            <a:r>
              <a:rPr lang="en-US" sz="240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1" i="1" u="sng" strike="noStrike" spc="-1" dirty="0">
                <a:solidFill>
                  <a:srgbClr val="000000"/>
                </a:solidFill>
                <a:latin typeface="Symbol" pitchFamily="2" charset="2"/>
              </a:rPr>
              <a:t>q</a:t>
            </a:r>
            <a:r>
              <a:rPr lang="en-US" sz="2400" b="0" u="sng" strike="noStrike" spc="-1" dirty="0">
                <a:solidFill>
                  <a:srgbClr val="000000"/>
                </a:solidFill>
                <a:latin typeface="Times New Roman"/>
              </a:rPr>
              <a:t> is known exactly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then the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expected number 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of  “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features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”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601" name="Picture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865096" y="1307294"/>
            <a:ext cx="942020" cy="414718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1592603" y="1829844"/>
            <a:ext cx="6255280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i="1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dimensional vector of expected number of features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07" name="CustomShape 5"/>
          <p:cNvSpPr/>
          <p:nvPr/>
        </p:nvSpPr>
        <p:spPr>
          <a:xfrm>
            <a:off x="234252" y="2470503"/>
            <a:ext cx="5008721" cy="4294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Each component is computed as: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" name="CustomShape 3">
            <a:extLst>
              <a:ext uri="{FF2B5EF4-FFF2-40B4-BE49-F238E27FC236}">
                <a16:creationId xmlns:a16="http://schemas.microsoft.com/office/drawing/2014/main" id="{294F9EF2-7209-382A-7022-E73479E2DD6E}"/>
              </a:ext>
            </a:extLst>
          </p:cNvPr>
          <p:cNvSpPr/>
          <p:nvPr/>
        </p:nvSpPr>
        <p:spPr>
          <a:xfrm>
            <a:off x="1230820" y="4316220"/>
            <a:ext cx="3015587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Ising-like models: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48A01BD4-E9E2-F568-2A5A-5217F1E7145C}"/>
              </a:ext>
            </a:extLst>
          </p:cNvPr>
          <p:cNvSpPr/>
          <p:nvPr/>
        </p:nvSpPr>
        <p:spPr>
          <a:xfrm>
            <a:off x="1217860" y="5155380"/>
            <a:ext cx="3015587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Potts-like models: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30A23-4DDA-178D-4629-910782178D27}"/>
              </a:ext>
            </a:extLst>
          </p:cNvPr>
          <p:cNvSpPr txBox="1"/>
          <p:nvPr/>
        </p:nvSpPr>
        <p:spPr>
          <a:xfrm>
            <a:off x="5889297" y="5557996"/>
            <a:ext cx="1224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/>
              </a:rPr>
              <a:t>number of nodes with m-states</a:t>
            </a:r>
            <a:endParaRPr 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E2F0CE-2798-58F3-4B25-6B10E7DCAE97}"/>
              </a:ext>
            </a:extLst>
          </p:cNvPr>
          <p:cNvSpPr txBox="1"/>
          <p:nvPr/>
        </p:nvSpPr>
        <p:spPr>
          <a:xfrm>
            <a:off x="5060688" y="5857037"/>
            <a:ext cx="7085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/>
              </a:rPr>
              <a:t>m-states</a:t>
            </a:r>
            <a:endParaRPr lang="en-US" sz="12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DE8EA6-C9A1-E0B1-EAF5-5695B26EB6C7}"/>
              </a:ext>
            </a:extLst>
          </p:cNvPr>
          <p:cNvCxnSpPr>
            <a:cxnSpLocks/>
          </p:cNvCxnSpPr>
          <p:nvPr/>
        </p:nvCxnSpPr>
        <p:spPr>
          <a:xfrm flipH="1" flipV="1">
            <a:off x="6358966" y="5416781"/>
            <a:ext cx="165803" cy="1990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D08C647-7CB9-5E7D-ED47-301D7A8587D1}"/>
              </a:ext>
            </a:extLst>
          </p:cNvPr>
          <p:cNvSpPr txBox="1"/>
          <p:nvPr/>
        </p:nvSpPr>
        <p:spPr>
          <a:xfrm>
            <a:off x="3613178" y="5610379"/>
            <a:ext cx="11939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/>
              </a:rPr>
              <a:t>take the product</a:t>
            </a:r>
            <a:endParaRPr lang="en-US" sz="12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BED5F5-0DD2-42F7-E387-3606401F3395}"/>
              </a:ext>
            </a:extLst>
          </p:cNvPr>
          <p:cNvCxnSpPr>
            <a:cxnSpLocks/>
          </p:cNvCxnSpPr>
          <p:nvPr/>
        </p:nvCxnSpPr>
        <p:spPr>
          <a:xfrm flipV="1">
            <a:off x="5369165" y="5490906"/>
            <a:ext cx="107930" cy="42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880479-2483-2F0F-AE15-8A99CEC94773}"/>
              </a:ext>
            </a:extLst>
          </p:cNvPr>
          <p:cNvCxnSpPr>
            <a:cxnSpLocks/>
          </p:cNvCxnSpPr>
          <p:nvPr/>
        </p:nvCxnSpPr>
        <p:spPr>
          <a:xfrm flipV="1">
            <a:off x="4712627" y="5638060"/>
            <a:ext cx="175379" cy="112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59C3EE61-DE13-8FD9-F6AC-6A09B2F4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737" y="5176777"/>
            <a:ext cx="2294468" cy="425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C0BBB-F064-9D79-FA06-DC294A3E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737" y="4372407"/>
            <a:ext cx="1593612" cy="275336"/>
          </a:xfrm>
          <a:prstGeom prst="rect">
            <a:avLst/>
          </a:prstGeom>
        </p:spPr>
      </p:pic>
      <p:sp>
        <p:nvSpPr>
          <p:cNvPr id="31" name="Right Brace 30">
            <a:extLst>
              <a:ext uri="{FF2B5EF4-FFF2-40B4-BE49-F238E27FC236}">
                <a16:creationId xmlns:a16="http://schemas.microsoft.com/office/drawing/2014/main" id="{0390C671-EC1A-4E30-B850-4B1DF894FC6E}"/>
              </a:ext>
            </a:extLst>
          </p:cNvPr>
          <p:cNvSpPr/>
          <p:nvPr/>
        </p:nvSpPr>
        <p:spPr>
          <a:xfrm>
            <a:off x="6898345" y="4316219"/>
            <a:ext cx="545731" cy="1817817"/>
          </a:xfrm>
          <a:prstGeom prst="rightBrac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693BBB-FC00-70F4-B604-7A769FFBCE2D}"/>
              </a:ext>
            </a:extLst>
          </p:cNvPr>
          <p:cNvSpPr txBox="1"/>
          <p:nvPr/>
        </p:nvSpPr>
        <p:spPr>
          <a:xfrm>
            <a:off x="7395210" y="4900235"/>
            <a:ext cx="174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possible configs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14B10E-344C-C3E2-93D7-971310B78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172" y="3070438"/>
            <a:ext cx="6709410" cy="86123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5B6B89B-964D-4469-B8B1-F5896C51A4A5}"/>
              </a:ext>
            </a:extLst>
          </p:cNvPr>
          <p:cNvSpPr/>
          <p:nvPr/>
        </p:nvSpPr>
        <p:spPr>
          <a:xfrm>
            <a:off x="375840" y="199080"/>
            <a:ext cx="8422920" cy="1198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Collecting together all possible configuration probabilities into a column vector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1" strike="noStrike" spc="-1" baseline="-25000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 can write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1" i="1" strike="noStrike" spc="-1" baseline="-25000" dirty="0">
                <a:solidFill>
                  <a:srgbClr val="000000"/>
                </a:solidFill>
                <a:latin typeface="Symbol" pitchFamily="2" charset="2"/>
              </a:rPr>
              <a:t>q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400" b="1" i="1" strike="noStrike" spc="-1" dirty="0">
                <a:solidFill>
                  <a:srgbClr val="000000"/>
                </a:solidFill>
                <a:latin typeface="Symbol" pitchFamily="2" charset="2"/>
              </a:rPr>
              <a:t>f</a:t>
            </a:r>
            <a:r>
              <a:rPr lang="en-US" sz="2400" b="0" i="1" strike="noStrike" spc="-1" dirty="0">
                <a:solidFill>
                  <a:srgbClr val="000000"/>
                </a:solidFill>
                <a:latin typeface="Symbol" pitchFamily="2" charset="2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] compactly in as matrix vector multiplies: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56A1D-8ACE-0DC9-3C2E-C1776365639B}"/>
              </a:ext>
            </a:extLst>
          </p:cNvPr>
          <p:cNvSpPr txBox="1"/>
          <p:nvPr/>
        </p:nvSpPr>
        <p:spPr>
          <a:xfrm>
            <a:off x="914767" y="1507831"/>
            <a:ext cx="49278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vector of mean 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C68A38-A93A-9617-DB2D-8B55E713E06D}"/>
              </a:ext>
            </a:extLst>
          </p:cNvPr>
          <p:cNvSpPr txBox="1"/>
          <p:nvPr/>
        </p:nvSpPr>
        <p:spPr>
          <a:xfrm>
            <a:off x="3618267" y="2324883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86A846-2BD7-A9CC-08AB-8E4A839D700D}"/>
              </a:ext>
            </a:extLst>
          </p:cNvPr>
          <p:cNvSpPr txBox="1"/>
          <p:nvPr/>
        </p:nvSpPr>
        <p:spPr>
          <a:xfrm>
            <a:off x="5883373" y="1946068"/>
            <a:ext cx="270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Loose interpretation: on average, how often each parameter contributes to the configuration space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549824AB-E3DC-D9AA-4AE3-67A371318D32}"/>
              </a:ext>
            </a:extLst>
          </p:cNvPr>
          <p:cNvSpPr/>
          <p:nvPr/>
        </p:nvSpPr>
        <p:spPr>
          <a:xfrm>
            <a:off x="5438898" y="1977314"/>
            <a:ext cx="415637" cy="11529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stomShape 1">
            <a:extLst>
              <a:ext uri="{FF2B5EF4-FFF2-40B4-BE49-F238E27FC236}">
                <a16:creationId xmlns:a16="http://schemas.microsoft.com/office/drawing/2014/main" id="{13C8CF94-6095-4575-657E-ABAF3E8A30F5}"/>
              </a:ext>
            </a:extLst>
          </p:cNvPr>
          <p:cNvSpPr/>
          <p:nvPr/>
        </p:nvSpPr>
        <p:spPr>
          <a:xfrm>
            <a:off x="162941" y="3326374"/>
            <a:ext cx="842292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We can us matrix-vector notation to compactly write down a few other quantities of interest too: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FA3C7E-CE3D-555B-A478-89F6A2798837}"/>
              </a:ext>
            </a:extLst>
          </p:cNvPr>
          <p:cNvSpPr txBox="1"/>
          <p:nvPr/>
        </p:nvSpPr>
        <p:spPr>
          <a:xfrm>
            <a:off x="926642" y="4289727"/>
            <a:ext cx="6637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vector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parameter energies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4A290F4-4D37-A360-1262-726BFEFCC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00" y="4847515"/>
            <a:ext cx="2078683" cy="3178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0D18017-066B-3B7A-D80B-F35F22239CBF}"/>
              </a:ext>
            </a:extLst>
          </p:cNvPr>
          <p:cNvSpPr txBox="1"/>
          <p:nvPr/>
        </p:nvSpPr>
        <p:spPr>
          <a:xfrm>
            <a:off x="5350621" y="4771504"/>
            <a:ext cx="3557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Loose interpretation: on average, how much energy each parameter contributes to configuration space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F27965-2791-DE9D-2C74-0D2DEE7FDFB3}"/>
              </a:ext>
            </a:extLst>
          </p:cNvPr>
          <p:cNvSpPr txBox="1"/>
          <p:nvPr/>
        </p:nvSpPr>
        <p:spPr>
          <a:xfrm>
            <a:off x="1571752" y="6013086"/>
            <a:ext cx="1925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73FD42-D2AC-2CFE-A823-FD830EB9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783" y="5898478"/>
            <a:ext cx="2774950" cy="666750"/>
          </a:xfrm>
          <a:prstGeom prst="rect">
            <a:avLst/>
          </a:prstGeom>
        </p:spPr>
      </p:pic>
      <p:sp>
        <p:nvSpPr>
          <p:cNvPr id="32" name="Left Brace 31">
            <a:extLst>
              <a:ext uri="{FF2B5EF4-FFF2-40B4-BE49-F238E27FC236}">
                <a16:creationId xmlns:a16="http://schemas.microsoft.com/office/drawing/2014/main" id="{54E77F0A-9E6B-F40D-B46D-0BADFA5C4C84}"/>
              </a:ext>
            </a:extLst>
          </p:cNvPr>
          <p:cNvSpPr/>
          <p:nvPr/>
        </p:nvSpPr>
        <p:spPr>
          <a:xfrm rot="16200000">
            <a:off x="4816980" y="6025127"/>
            <a:ext cx="293777" cy="9500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FC12CD-80C1-6543-AE5F-4CB26D34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527" y="6623458"/>
            <a:ext cx="560878" cy="19577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1FD606E-C5BA-8CC4-EAD2-63FA10EBF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426" y="1930674"/>
            <a:ext cx="2323381" cy="45249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5F5123F-4ABF-F909-141F-5F49C2D04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426" y="2760557"/>
            <a:ext cx="2447637" cy="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337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9E601076-C47F-BF6A-CD29-E969EA139A6B}"/>
              </a:ext>
            </a:extLst>
          </p:cNvPr>
          <p:cNvSpPr/>
          <p:nvPr/>
        </p:nvSpPr>
        <p:spPr>
          <a:xfrm>
            <a:off x="162941" y="120039"/>
            <a:ext cx="842292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We can us matrix-vector notation to compactly write down a few other quantities of interest too (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6646F-2683-4552-4817-82DE1E7909F9}"/>
              </a:ext>
            </a:extLst>
          </p:cNvPr>
          <p:cNvSpPr txBox="1"/>
          <p:nvPr/>
        </p:nvSpPr>
        <p:spPr>
          <a:xfrm>
            <a:off x="709205" y="1108876"/>
            <a:ext cx="7876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-matrix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all features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i.e.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model matrix with one copy of each possible configuration):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C7732D-B043-2FBF-97C3-BD79298EFC8A}"/>
              </a:ext>
            </a:extLst>
          </p:cNvPr>
          <p:cNvSpPr txBox="1"/>
          <p:nvPr/>
        </p:nvSpPr>
        <p:spPr>
          <a:xfrm>
            <a:off x="1439145" y="2607551"/>
            <a:ext cx="2420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elements: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AEB1C-6BE3-C1AC-9F24-FD8E8EDC3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020" y="2682973"/>
            <a:ext cx="1797709" cy="300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6B3FD-96C1-F206-C5A4-B2646938FE61}"/>
              </a:ext>
            </a:extLst>
          </p:cNvPr>
          <p:cNvSpPr txBox="1"/>
          <p:nvPr/>
        </p:nvSpPr>
        <p:spPr>
          <a:xfrm>
            <a:off x="709206" y="3499686"/>
            <a:ext cx="44803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-matrix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parameter energies: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08B0E-B48A-1AE8-A380-1E11D0DC9BC3}"/>
              </a:ext>
            </a:extLst>
          </p:cNvPr>
          <p:cNvSpPr txBox="1"/>
          <p:nvPr/>
        </p:nvSpPr>
        <p:spPr>
          <a:xfrm>
            <a:off x="1439145" y="4748983"/>
            <a:ext cx="2420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elements: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944CBD-B60E-F414-7E80-97AEF264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841" y="4119286"/>
            <a:ext cx="19558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226D1-DFCB-C335-10C8-0BC0CD817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481" y="2010567"/>
            <a:ext cx="1437493" cy="406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884C1-00A9-5108-1CCC-74720A717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020" y="4815769"/>
            <a:ext cx="2257839" cy="33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73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6959667" y="6596286"/>
            <a:ext cx="2260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on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B2DE09DA-5672-5D12-67C9-B63BC90718F0}"/>
              </a:ext>
            </a:extLst>
          </p:cNvPr>
          <p:cNvSpPr/>
          <p:nvPr/>
        </p:nvSpPr>
        <p:spPr>
          <a:xfrm>
            <a:off x="162941" y="120039"/>
            <a:ext cx="842292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We can us matrix-vector notation to compactly write down a few other quantities of interest too (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0BDD60-BB9F-E6A1-BBCB-5730793B457D}"/>
              </a:ext>
            </a:extLst>
          </p:cNvPr>
          <p:cNvSpPr txBox="1"/>
          <p:nvPr/>
        </p:nvSpPr>
        <p:spPr>
          <a:xfrm>
            <a:off x="519202" y="3719697"/>
            <a:ext cx="66772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-dimensional vector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 parameter potentials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DCE7BD-D2F0-65D8-A183-14EAA5B96A91}"/>
              </a:ext>
            </a:extLst>
          </p:cNvPr>
          <p:cNvSpPr txBox="1"/>
          <p:nvPr/>
        </p:nvSpPr>
        <p:spPr>
          <a:xfrm>
            <a:off x="1249141" y="5292961"/>
            <a:ext cx="1925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5C3BD-7FA4-18AF-314E-98044312DB5C}"/>
              </a:ext>
            </a:extLst>
          </p:cNvPr>
          <p:cNvSpPr txBox="1"/>
          <p:nvPr/>
        </p:nvSpPr>
        <p:spPr>
          <a:xfrm>
            <a:off x="519202" y="1251376"/>
            <a:ext cx="86010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-matrix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potentials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 guess is what you’d call this…)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50E6D-6AF6-2AF0-7FCD-1FA6A612B257}"/>
              </a:ext>
            </a:extLst>
          </p:cNvPr>
          <p:cNvSpPr txBox="1"/>
          <p:nvPr/>
        </p:nvSpPr>
        <p:spPr>
          <a:xfrm>
            <a:off x="1249141" y="2488790"/>
            <a:ext cx="2420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elements: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B76FC4-C0FB-06D2-AB4D-B9C677242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27" y="1721621"/>
            <a:ext cx="3733800" cy="495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AC9CDC7-92AF-2639-BEC0-A71B389A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502" y="2513104"/>
            <a:ext cx="4943105" cy="3796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ABB959-564A-09C6-F453-28A7A798C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727" y="4230373"/>
            <a:ext cx="3700468" cy="4209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9ED76D-7565-7D17-9470-1C34D0BEC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602" y="5049995"/>
            <a:ext cx="4877446" cy="8860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BD2C008-E25E-32BD-1A8A-F9A08DD8804F}"/>
              </a:ext>
            </a:extLst>
          </p:cNvPr>
          <p:cNvSpPr txBox="1"/>
          <p:nvPr/>
        </p:nvSpPr>
        <p:spPr>
          <a:xfrm>
            <a:off x="6773705" y="4087614"/>
            <a:ext cx="2144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Loose interpretation: average importance of each parameter.</a:t>
            </a:r>
          </a:p>
        </p:txBody>
      </p:sp>
    </p:spTree>
    <p:extLst>
      <p:ext uri="{BB962C8B-B14F-4D97-AF65-F5344CB8AC3E}">
        <p14:creationId xmlns:p14="http://schemas.microsoft.com/office/powerpoint/2010/main" val="29804209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F1F9C5EB-1E54-BA46-10F9-A322A27F6EDC}"/>
              </a:ext>
            </a:extLst>
          </p:cNvPr>
          <p:cNvSpPr/>
          <p:nvPr/>
        </p:nvSpPr>
        <p:spPr>
          <a:xfrm>
            <a:off x="665639" y="250387"/>
            <a:ext cx="7911201" cy="7213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Compute all this stuff in the  bigger, variable node state Potts-like model: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BCBE9135-4589-B6B9-6090-482FD3AF6C24}"/>
              </a:ext>
            </a:extLst>
          </p:cNvPr>
          <p:cNvSpPr/>
          <p:nvPr/>
        </p:nvSpPr>
        <p:spPr>
          <a:xfrm>
            <a:off x="150471" y="997162"/>
            <a:ext cx="8843058" cy="575396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Graph formula for field: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&lt;- ~A:B+B:C+C:D+D:A+D:B+C:E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adj  &lt;- ug(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 result = "matrix")</a:t>
            </a: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sA1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"A1"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; sA2 &lt;- "A2"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sB1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"B1"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; sB2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"B2"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; sB3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"B3"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sC1 &lt;- 1;    sC2 &lt;- 2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sD1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"D1"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; sD2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"D2"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; sD3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"D3"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; sD4 &lt;-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"D4"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sE1 &lt;- 1;    sE2 &lt;- 3;    sE3 &lt;- 2</a:t>
            </a: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wp  &lt;-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make.empty.field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graph.eq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=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grph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= c(2,3,2,4,3),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state.names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= list(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  c(sA1,sA2),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  c(sB1,sB2,sB3),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  c(sC1,sC2),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  c(sD1,sD2,sD3,sD4),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  c(sE1,sE2,sE3)),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parameterization.typ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150" spc="-1" dirty="0">
                <a:solidFill>
                  <a:srgbClr val="00B050"/>
                </a:solidFill>
                <a:latin typeface="Courier New"/>
              </a:rPr>
              <a:t>"standard"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       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plotQ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               = T)</a:t>
            </a: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wp.rthetas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rnorm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(n =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wp$num.par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, mean = 0,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sd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insert.params.and.pots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(wp,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params.samp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wp.rthetas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1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# Decorate  potentials and energies with </a:t>
            </a:r>
            <a:r>
              <a:rPr lang="en-US" sz="115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150" spc="-1" dirty="0">
                <a:solidFill>
                  <a:srgbClr val="FFFF00"/>
                </a:solidFill>
                <a:latin typeface="Courier New"/>
              </a:rPr>
              <a:t> annotations to use later: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=wp, </a:t>
            </a: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includeQ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 = T)</a:t>
            </a:r>
          </a:p>
          <a:p>
            <a:pPr>
              <a:lnSpc>
                <a:spcPct val="100000"/>
              </a:lnSpc>
            </a:pPr>
            <a:r>
              <a:rPr lang="en-US" sz="115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1150" spc="-1" dirty="0">
                <a:solidFill>
                  <a:srgbClr val="FFFFFF"/>
                </a:solidFill>
                <a:latin typeface="Courier New"/>
              </a:rPr>
              <a:t>(wp)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BE83D-1CD8-6393-C027-30B236406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67" y="1237962"/>
            <a:ext cx="2975883" cy="2930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DB8E42-802D-049C-A6B7-5AF7A66DB696}"/>
              </a:ext>
            </a:extLst>
          </p:cNvPr>
          <p:cNvSpPr txBox="1"/>
          <p:nvPr/>
        </p:nvSpPr>
        <p:spPr>
          <a:xfrm>
            <a:off x="7451579" y="5130139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339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49441-AB9B-4BCD-1421-32D4070A0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5C6A714A-FE97-BC16-8769-16070AD5BAA7}"/>
              </a:ext>
            </a:extLst>
          </p:cNvPr>
          <p:cNvSpPr/>
          <p:nvPr/>
        </p:nvSpPr>
        <p:spPr>
          <a:xfrm>
            <a:off x="150471" y="450897"/>
            <a:ext cx="8843058" cy="5792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Decorate  potentials and energies with </a:t>
            </a:r>
            <a:r>
              <a:rPr lang="en-US" sz="950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 annotations to use later: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=wp,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includeQ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= T)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dump.crf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(wp)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Generate and order all configurations in node state index form: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X  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order.configs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configs.mat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wp$node.state.names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= wp,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st.idxQ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=T,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order.nodesQ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=T)$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X.i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configs.n2i(X,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= 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Compute the full model matrix containing features for all possible configs: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M.phi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compute.model.matrix.e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X.i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wp)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E.all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M.phi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%*%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wp$par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plot(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E.all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typ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"h"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main=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"All Configuration Energies"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All configuration probabilities: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(wp)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prx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dist.pot.info$config.probs$prob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plot(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prx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typ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"h"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main=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"All Configuration Probabilities"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Expected number of features: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mn.phi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M.phi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 %*%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prx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plot(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mn.phi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typ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"h"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main=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"Expected Number of Features"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Mean parameter energies: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mn.e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wp$par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*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mn.phi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plot(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mn.e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typ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"h"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main=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"Mean Parameter Energies"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Parameter energies matrix: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emat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wp$par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*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M.phi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emat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Parameter potentials matrix: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Psi.e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exp(-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emat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Psi.e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00"/>
                </a:solidFill>
                <a:latin typeface="Courier New"/>
              </a:rPr>
              <a:t># Mean parameter potentials:</a:t>
            </a:r>
          </a:p>
          <a:p>
            <a:pPr>
              <a:lnSpc>
                <a:spcPct val="100000"/>
              </a:lnSpc>
            </a:pP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mn.pp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 &lt;- 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Psi.e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 %*%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prx</a:t>
            </a:r>
            <a:endParaRPr lang="en-US" sz="950" spc="-1" dirty="0">
              <a:solidFill>
                <a:srgbClr val="FFFFFF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plot(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mn.pp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typ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"h"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950" spc="-1" dirty="0" err="1">
                <a:solidFill>
                  <a:srgbClr val="FFFFFF"/>
                </a:solidFill>
                <a:latin typeface="Courier New"/>
              </a:rPr>
              <a:t>ylim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=c(0,2), main=</a:t>
            </a:r>
            <a:r>
              <a:rPr lang="en-US" sz="950" spc="-1" dirty="0">
                <a:solidFill>
                  <a:srgbClr val="00B050"/>
                </a:solidFill>
                <a:latin typeface="Courier New"/>
              </a:rPr>
              <a:t>"Mean Parameter Potentials"</a:t>
            </a:r>
            <a:r>
              <a:rPr lang="en-US" sz="950" spc="-1" dirty="0">
                <a:solidFill>
                  <a:srgbClr val="FFFFFF"/>
                </a:solidFill>
                <a:latin typeface="Courier New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09CABD-ECA2-916D-6FF1-5E585162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07" y="2294865"/>
            <a:ext cx="2614079" cy="25740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0A8A3-5450-CEB7-8340-BBFAC8E7EBFB}"/>
              </a:ext>
            </a:extLst>
          </p:cNvPr>
          <p:cNvSpPr txBox="1"/>
          <p:nvPr/>
        </p:nvSpPr>
        <p:spPr>
          <a:xfrm>
            <a:off x="7451579" y="5130139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316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6383A7-FE84-CC20-B00F-0B5293417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" y="14962"/>
            <a:ext cx="3205211" cy="288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7B9D59-CCED-ED4F-45D8-8304083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782" y="1"/>
            <a:ext cx="3205211" cy="2885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D24E3-F49C-2C12-CECF-C9250625C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44" y="3975263"/>
            <a:ext cx="3205211" cy="2885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3DDE20-DE73-37D4-EE38-F59AB51E0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783" y="3987136"/>
            <a:ext cx="3205211" cy="2885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17EB2-ADBA-E43A-386F-3B6CE3EA8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1224" y="42259"/>
            <a:ext cx="1959304" cy="1929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9FF64A-8607-15D0-F813-9EDCF54A3F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16"/>
          <a:stretch>
            <a:fillRect/>
          </a:stretch>
        </p:blipFill>
        <p:spPr>
          <a:xfrm>
            <a:off x="3257528" y="2263594"/>
            <a:ext cx="2822639" cy="266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9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49095A-5547-9158-1BB2-B49139ED87E9}"/>
              </a:ext>
            </a:extLst>
          </p:cNvPr>
          <p:cNvSpPr txBox="1"/>
          <p:nvPr/>
        </p:nvSpPr>
        <p:spPr>
          <a:xfrm>
            <a:off x="953317" y="2721114"/>
            <a:ext cx="7237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Maximum Likelihood Estimation</a:t>
            </a:r>
          </a:p>
        </p:txBody>
      </p:sp>
    </p:spTree>
    <p:extLst>
      <p:ext uri="{BB962C8B-B14F-4D97-AF65-F5344CB8AC3E}">
        <p14:creationId xmlns:p14="http://schemas.microsoft.com/office/powerpoint/2010/main" val="23141325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0901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56841</TotalTime>
  <Words>8520</Words>
  <Application>Microsoft Macintosh PowerPoint</Application>
  <PresentationFormat>On-screen Show (4:3)</PresentationFormat>
  <Paragraphs>954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235</cp:revision>
  <dcterms:created xsi:type="dcterms:W3CDTF">2024-09-28T00:33:53Z</dcterms:created>
  <dcterms:modified xsi:type="dcterms:W3CDTF">2025-08-10T01:28:41Z</dcterms:modified>
</cp:coreProperties>
</file>